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3" r:id="rId3"/>
    <p:sldId id="257" r:id="rId4"/>
    <p:sldId id="28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embeddedFontLs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Franklin Gothic" panose="020B0604020202020204" charset="0"/>
      <p:bold r:id="rId36"/>
    </p:embeddedFont>
    <p:embeddedFont>
      <p:font typeface="Open Sans" panose="020B0604020202020204" charset="0"/>
      <p:regular r:id="rId37"/>
      <p:bold r:id="rId38"/>
      <p:italic r:id="rId39"/>
      <p:boldItalic r:id="rId40"/>
    </p:embeddedFont>
    <p:embeddedFont>
      <p:font typeface="Libre Franklin" panose="020B0604020202020204" charset="-18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4GDBvWrLUj8YZMgnSbjIMmazm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2B697-3069-A679-9781-713B58D9AB76}" v="174" dt="2023-11-24T19:57:10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dd7535d6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9dd7535d6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26c428ffb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2826c428ffb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826c428ff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2826c428ff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826c428ffb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g2826c428ffb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9dd7535d6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9dd7535d6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9dd7535d6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9dd7535d6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dd7535d6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9dd7535d6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dd7535d6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dd7535d6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g2826c428ffb_0_69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g2826c428ffb_0_69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g2826c428ffb_0_69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g2826c428ffb_0_69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g2826c428ffb_0_69"/>
          <p:cNvSpPr txBox="1">
            <a:spLocks noGrp="1"/>
          </p:cNvSpPr>
          <p:nvPr>
            <p:ph type="subTitle" idx="1"/>
          </p:nvPr>
        </p:nvSpPr>
        <p:spPr>
          <a:xfrm>
            <a:off x="3187022" y="4317933"/>
            <a:ext cx="8442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g2826c428ffb_0_69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Google Shape;59;g2826c428ffb_0_99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60;g2826c428ffb_0_99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g2826c428ffb_0_99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2" name="Google Shape;62;g2826c428ffb_0_99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g2826c428ffb_0_115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65;g2826c428ffb_0_115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g2826c428ffb_0_115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67" name="Google Shape;67;g2826c428ffb_0_115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oogle Shape;69;g2826c428ffb_0_120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70;g2826c428ffb_0_120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g2826c428ffb_0_120"/>
          <p:cNvSpPr txBox="1">
            <a:spLocks noGrp="1"/>
          </p:cNvSpPr>
          <p:nvPr>
            <p:ph type="title" hasCustomPrompt="1"/>
          </p:nvPr>
        </p:nvSpPr>
        <p:spPr>
          <a:xfrm>
            <a:off x="1138600" y="1739800"/>
            <a:ext cx="9914700" cy="20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g2826c428ffb_0_120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7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g2826c428ffb_0_120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g2826c428ffb_0_81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g2826c428ffb_0_81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g2826c428ffb_0_81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20;g2826c428ffb_0_81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2826c428ffb_0_81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g2826c428ffb_0_81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826c428ffb_0_108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25;g2826c428ffb_0_108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g2826c428ffb_0_108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g2826c428ffb_0_108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g2826c428ffb_0_108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g2826c428ffb_0_10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826c428ffb_0_126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826c428ffb_0_96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7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2826c428ffb_0_96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oogle Shape;36;g2826c428ffb_0_104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Google Shape;37;g2826c428ffb_0_104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g2826c428ffb_0_104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826c428ffb_0_12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2826c428ffb_0_128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g2826c428ffb_0_12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g2826c428ffb_0_12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g2826c428ffb_0_12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g2826c428ffb_0_76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" name="Google Shape;47;g2826c428ffb_0_76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g2826c428ffb_0_76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5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g2826c428ffb_0_76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g2826c428ffb_0_88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" name="Google Shape;52;g2826c428ffb_0_88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" name="Google Shape;53;g2826c428ffb_0_88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g2826c428ffb_0_88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2826c428ffb_0_88"/>
          <p:cNvSpPr txBox="1">
            <a:spLocks noGrp="1"/>
          </p:cNvSpPr>
          <p:nvPr>
            <p:ph type="body" idx="1"/>
          </p:nvPr>
        </p:nvSpPr>
        <p:spPr>
          <a:xfrm>
            <a:off x="3200403" y="2136900"/>
            <a:ext cx="40953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" name="Google Shape;56;g2826c428ffb_0_88"/>
          <p:cNvSpPr txBox="1">
            <a:spLocks noGrp="1"/>
          </p:cNvSpPr>
          <p:nvPr>
            <p:ph type="body" idx="2"/>
          </p:nvPr>
        </p:nvSpPr>
        <p:spPr>
          <a:xfrm>
            <a:off x="7534096" y="2136900"/>
            <a:ext cx="40953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7" name="Google Shape;57;g2826c428ffb_0_8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826c428ffb_0_65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g2826c428ffb_0_65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g2826c428ffb_0_65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tpad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www.instagram.com/egysorosok/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tejesmez/" TargetMode="External"/><Relationship Id="rId5" Type="http://schemas.openxmlformats.org/officeDocument/2006/relationships/hyperlink" Target="https://www.instagram.com/5mondatok/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www.instagram.com/glicsartzsir/" TargetMode="Externa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instagram.com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</a:pPr>
            <a:r>
              <a:rPr lang="hu-HU" sz="5800">
                <a:latin typeface="Open Sans"/>
                <a:ea typeface="Open Sans"/>
                <a:cs typeface="Open Sans"/>
                <a:sym typeface="Open Sans"/>
              </a:rPr>
              <a:t>Alkotás és önkifejezés</a:t>
            </a:r>
            <a:endParaRPr sz="5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" name="Google Shape;79;p1"/>
          <p:cNvSpPr txBox="1">
            <a:spLocks noGrp="1"/>
          </p:cNvSpPr>
          <p:nvPr>
            <p:ph type="subTitle" idx="1"/>
          </p:nvPr>
        </p:nvSpPr>
        <p:spPr>
          <a:xfrm>
            <a:off x="3187022" y="4317933"/>
            <a:ext cx="8442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hu-HU" sz="3600" b="1"/>
              <a:t>a közösségi média színpadain</a:t>
            </a:r>
            <a:endParaRPr sz="3600" b="1"/>
          </a:p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3600" b="1"/>
          </a:p>
          <a:p>
            <a:pPr marL="0" lvl="0" indent="0" algn="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2300" b="1"/>
          </a:p>
        </p:txBody>
      </p:sp>
      <p:sp>
        <p:nvSpPr>
          <p:cNvPr id="80" name="Google Shape;80;p1"/>
          <p:cNvSpPr txBox="1"/>
          <p:nvPr/>
        </p:nvSpPr>
        <p:spPr>
          <a:xfrm>
            <a:off x="1338606" y="5872899"/>
            <a:ext cx="30071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Glózer Rita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"/>
          <p:cNvSpPr txBox="1"/>
          <p:nvPr/>
        </p:nvSpPr>
        <p:spPr>
          <a:xfrm>
            <a:off x="1013425" y="388725"/>
            <a:ext cx="21735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Glózer Rita PhD</a:t>
            </a:r>
            <a:endParaRPr sz="2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087" y="217391"/>
            <a:ext cx="4995836" cy="3211609"/>
          </a:xfrm>
          <a:prstGeom prst="rect">
            <a:avLst/>
          </a:prstGeom>
          <a:noFill/>
          <a:ln>
            <a:noFill/>
          </a:ln>
          <a:effectLst>
            <a:outerShdw blurRad="214313" dist="1524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2780" y="217392"/>
            <a:ext cx="4979341" cy="3211608"/>
          </a:xfrm>
          <a:prstGeom prst="rect">
            <a:avLst/>
          </a:prstGeom>
          <a:noFill/>
          <a:ln>
            <a:noFill/>
          </a:ln>
          <a:effectLst>
            <a:outerShdw blurRad="214313" dist="1524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8612" y="3859394"/>
            <a:ext cx="5030797" cy="2929467"/>
          </a:xfrm>
          <a:prstGeom prst="rect">
            <a:avLst/>
          </a:prstGeom>
          <a:noFill/>
          <a:ln>
            <a:noFill/>
          </a:ln>
          <a:effectLst>
            <a:outerShdw blurRad="214313" dist="1524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92780" y="3859394"/>
            <a:ext cx="4688020" cy="2992799"/>
          </a:xfrm>
          <a:prstGeom prst="rect">
            <a:avLst/>
          </a:prstGeom>
          <a:noFill/>
          <a:ln>
            <a:noFill/>
          </a:ln>
          <a:effectLst>
            <a:outerShdw blurRad="214313" dist="1524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29dd7535d65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073" y="2818173"/>
            <a:ext cx="5221800" cy="3853500"/>
          </a:xfrm>
          <a:prstGeom prst="rect">
            <a:avLst/>
          </a:prstGeom>
          <a:noFill/>
          <a:ln>
            <a:noFill/>
          </a:ln>
          <a:effectLst>
            <a:outerShdw blurRad="214313" dist="1524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6" name="Google Shape;146;g29dd7535d65_0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4375" y="391575"/>
            <a:ext cx="6787500" cy="2815200"/>
          </a:xfrm>
          <a:prstGeom prst="rect">
            <a:avLst/>
          </a:prstGeom>
          <a:noFill/>
          <a:ln>
            <a:noFill/>
          </a:ln>
          <a:effectLst>
            <a:outerShdw blurRad="214313" dist="1524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7" name="Google Shape;147;g29dd7535d65_0_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6601" y="3510169"/>
            <a:ext cx="4645150" cy="2986881"/>
          </a:xfrm>
          <a:prstGeom prst="rect">
            <a:avLst/>
          </a:prstGeom>
          <a:noFill/>
          <a:ln>
            <a:noFill/>
          </a:ln>
          <a:effectLst>
            <a:outerShdw blurRad="214313" dist="1524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8" name="Google Shape;148;g29dd7535d65_0_11"/>
          <p:cNvSpPr txBox="1"/>
          <p:nvPr/>
        </p:nvSpPr>
        <p:spPr>
          <a:xfrm>
            <a:off x="777425" y="763550"/>
            <a:ext cx="4095300" cy="14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Lányok és fiúk</a:t>
            </a:r>
            <a:endParaRPr sz="3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9dd7535d65_0_18"/>
          <p:cNvSpPr/>
          <p:nvPr/>
        </p:nvSpPr>
        <p:spPr>
          <a:xfrm>
            <a:off x="408200" y="2540025"/>
            <a:ext cx="75744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Popkulturális reflexiók, fan fiction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4" name="Google Shape;154;g29dd7535d65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20685">
            <a:off x="6784722" y="3079545"/>
            <a:ext cx="5419273" cy="3321688"/>
          </a:xfrm>
          <a:prstGeom prst="rect">
            <a:avLst/>
          </a:prstGeom>
          <a:noFill/>
          <a:ln>
            <a:noFill/>
          </a:ln>
          <a:effectLst>
            <a:outerShdw blurRad="371475" dist="1333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" name="Google Shape;155;g29dd7535d65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44266">
            <a:off x="4112957" y="3248870"/>
            <a:ext cx="2431668" cy="1945334"/>
          </a:xfrm>
          <a:prstGeom prst="rect">
            <a:avLst/>
          </a:prstGeom>
          <a:noFill/>
          <a:ln>
            <a:noFill/>
          </a:ln>
          <a:effectLst>
            <a:outerShdw blurRad="414338" dist="1524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6" name="Google Shape;156;g29dd7535d65_0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6949">
            <a:off x="539483" y="427754"/>
            <a:ext cx="8229482" cy="1943677"/>
          </a:xfrm>
          <a:prstGeom prst="rect">
            <a:avLst/>
          </a:prstGeom>
          <a:noFill/>
          <a:ln>
            <a:noFill/>
          </a:ln>
          <a:effectLst>
            <a:outerShdw blurRad="500063" dist="1714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7" name="Google Shape;157;g29dd7535d65_0_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99617">
            <a:off x="8873698" y="333108"/>
            <a:ext cx="3130728" cy="1753210"/>
          </a:xfrm>
          <a:prstGeom prst="rect">
            <a:avLst/>
          </a:prstGeom>
          <a:noFill/>
          <a:ln>
            <a:noFill/>
          </a:ln>
          <a:effectLst>
            <a:outerShdw blurRad="385763" dist="1333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8" name="Google Shape;158;g29dd7535d65_0_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34218">
            <a:off x="1517868" y="3341456"/>
            <a:ext cx="2158171" cy="309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9dd7535d65_0_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38980">
            <a:off x="-1285" y="5037086"/>
            <a:ext cx="5825294" cy="1430453"/>
          </a:xfrm>
          <a:prstGeom prst="rect">
            <a:avLst/>
          </a:prstGeom>
          <a:noFill/>
          <a:ln>
            <a:noFill/>
          </a:ln>
          <a:effectLst>
            <a:outerShdw blurRad="542925" dist="1619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7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u-HU">
                <a:solidFill>
                  <a:srgbClr val="7F7F7F"/>
                </a:solidFill>
              </a:rPr>
              <a:t>Instagram-naplók, insta-regények</a:t>
            </a:r>
            <a:endParaRPr/>
          </a:p>
        </p:txBody>
      </p:sp>
      <p:pic>
        <p:nvPicPr>
          <p:cNvPr id="165" name="Google Shape;165;p18" descr="A képen minta, pixel, tervezé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1729" y="200025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 descr="A képen minta, pixel, tervezés látható&#10;&#10;Automatikusan generált leírá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0272" y="57150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 descr="A képen minta, Grafika, pixel, tervezés látható&#10;&#10;Automatikusan generált leírá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6050" y="3482894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 descr="A képen minta, tér, pixel, tervezés látható&#10;&#10;Automatikusan generált leírá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695" y="1401667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26c428ffb_0_152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hu-HU" sz="5400"/>
              <a:t>Előkép </a:t>
            </a:r>
            <a:br>
              <a:rPr lang="hu-HU" sz="5400"/>
            </a:br>
            <a:r>
              <a:rPr lang="hu-HU" sz="5400"/>
              <a:t>és minta</a:t>
            </a:r>
            <a:endParaRPr sz="5400"/>
          </a:p>
        </p:txBody>
      </p:sp>
      <p:sp>
        <p:nvSpPr>
          <p:cNvPr id="174" name="Google Shape;174;g2826c428ffb_0_152"/>
          <p:cNvSpPr txBox="1">
            <a:spLocks noGrp="1"/>
          </p:cNvSpPr>
          <p:nvPr>
            <p:ph type="subTitle" idx="1"/>
          </p:nvPr>
        </p:nvSpPr>
        <p:spPr>
          <a:xfrm>
            <a:off x="454300" y="4293536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/>
              <a:t>Wattpad (fanfiction app)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u="sng">
                <a:solidFill>
                  <a:schemeClr val="hlink"/>
                </a:solidFill>
                <a:hlinkClick r:id="rId3"/>
              </a:rPr>
              <a:t>https://www.wattpad.com/</a:t>
            </a:r>
            <a:r>
              <a:rPr lang="hu-HU"/>
              <a:t> </a:t>
            </a:r>
            <a:endParaRPr/>
          </a:p>
        </p:txBody>
      </p:sp>
      <p:sp>
        <p:nvSpPr>
          <p:cNvPr id="175" name="Google Shape;175;g2826c428ffb_0_152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endParaRPr/>
          </a:p>
        </p:txBody>
      </p:sp>
      <p:pic>
        <p:nvPicPr>
          <p:cNvPr id="176" name="Google Shape;176;g2826c428ffb_0_152" descr="A képen minta, Grafika, tér, pixel látható&#10;&#10;Automatikusan generált leírá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4919" y="951311"/>
            <a:ext cx="4006548" cy="4006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2302" y="533446"/>
            <a:ext cx="3035808" cy="6071616"/>
          </a:xfrm>
          <a:prstGeom prst="rect">
            <a:avLst/>
          </a:prstGeom>
          <a:noFill/>
          <a:ln>
            <a:noFill/>
          </a:ln>
          <a:effectLst>
            <a:outerShdw blurRad="371475" dist="1238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9401" y="850611"/>
            <a:ext cx="2718644" cy="5437286"/>
          </a:xfrm>
          <a:prstGeom prst="rect">
            <a:avLst/>
          </a:prstGeom>
          <a:noFill/>
          <a:ln>
            <a:noFill/>
          </a:ln>
          <a:effectLst>
            <a:outerShdw blurRad="414338" dist="1238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3" name="Google Shape;18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0944" y="850607"/>
            <a:ext cx="2718645" cy="5437290"/>
          </a:xfrm>
          <a:prstGeom prst="rect">
            <a:avLst/>
          </a:prstGeom>
          <a:noFill/>
          <a:ln>
            <a:noFill/>
          </a:ln>
          <a:effectLst>
            <a:outerShdw blurRad="342900" dist="14287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4" name="Google Shape;184;p7"/>
          <p:cNvSpPr txBox="1"/>
          <p:nvPr/>
        </p:nvSpPr>
        <p:spPr>
          <a:xfrm>
            <a:off x="5325383" y="6341171"/>
            <a:ext cx="370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https://rupikaur.com/shop/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993426" y="169325"/>
            <a:ext cx="7153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2. Instagram-költészet</a:t>
            </a:r>
            <a:endParaRPr sz="14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690950" y="6341175"/>
            <a:ext cx="44601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https://www.instagram.com/rupikaur_/</a:t>
            </a: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9" descr="A képen minta, Grafika, pixel, tervezé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606" y="128905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 descr="A képen minta, Grafika, tér, pixel látható&#10;&#10;Automatikusan generált leírá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8895" y="3206121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 descr="A képen szöveg, lány, személy, Emberi arc látható&#10;&#10;Automatikusan generált leírá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268" y="267316"/>
            <a:ext cx="3325283" cy="2615539"/>
          </a:xfrm>
          <a:prstGeom prst="rect">
            <a:avLst/>
          </a:prstGeom>
          <a:noFill/>
          <a:ln>
            <a:noFill/>
          </a:ln>
          <a:effectLst>
            <a:outerShdw blurRad="385763" dist="180975" dir="5400000" algn="bl" rotWithShape="0">
              <a:srgbClr val="F3F3F3">
                <a:alpha val="50000"/>
              </a:srgbClr>
            </a:outerShdw>
          </a:effectLst>
        </p:spPr>
      </p:pic>
      <p:pic>
        <p:nvPicPr>
          <p:cNvPr id="194" name="Google Shape;194;p19" descr="A képen Emberi arc, Divatkiegészítő, nyaklánc, személy látható&#10;&#10;Automatikusan generált leírá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1340" y="1363446"/>
            <a:ext cx="3739132" cy="3739132"/>
          </a:xfrm>
          <a:prstGeom prst="rect">
            <a:avLst/>
          </a:prstGeom>
          <a:noFill/>
          <a:ln>
            <a:noFill/>
          </a:ln>
          <a:effectLst>
            <a:outerShdw blurRad="357188" dist="142875" dir="5400000" algn="bl" rotWithShape="0">
              <a:srgbClr val="F3F3F3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74700" y="361507"/>
            <a:ext cx="3072809" cy="6145618"/>
          </a:xfrm>
          <a:prstGeom prst="rect">
            <a:avLst/>
          </a:prstGeom>
          <a:noFill/>
          <a:ln>
            <a:noFill/>
          </a:ln>
          <a:effectLst>
            <a:outerShdw blurRad="371475" dist="142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4392" y="361507"/>
            <a:ext cx="3067493" cy="6134986"/>
          </a:xfrm>
          <a:prstGeom prst="rect">
            <a:avLst/>
          </a:prstGeom>
          <a:noFill/>
          <a:ln>
            <a:noFill/>
          </a:ln>
          <a:effectLst>
            <a:outerShdw blurRad="371475" dist="142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1" name="Google Shape;20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8636" y="361507"/>
            <a:ext cx="3072809" cy="6145618"/>
          </a:xfrm>
          <a:prstGeom prst="rect">
            <a:avLst/>
          </a:prstGeom>
          <a:noFill/>
          <a:ln>
            <a:noFill/>
          </a:ln>
          <a:effectLst>
            <a:outerShdw blurRad="371475" dist="1428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612" y="251636"/>
            <a:ext cx="3061291" cy="6122581"/>
          </a:xfrm>
          <a:prstGeom prst="rect">
            <a:avLst/>
          </a:prstGeom>
          <a:noFill/>
          <a:ln>
            <a:noFill/>
          </a:ln>
          <a:effectLst>
            <a:outerShdw blurRad="371475" dist="142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3390" y="251636"/>
            <a:ext cx="3061291" cy="6122582"/>
          </a:xfrm>
          <a:prstGeom prst="rect">
            <a:avLst/>
          </a:prstGeom>
          <a:noFill/>
          <a:ln>
            <a:noFill/>
          </a:ln>
          <a:effectLst>
            <a:outerShdw blurRad="371475" dist="142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5168" y="251636"/>
            <a:ext cx="3061291" cy="6122582"/>
          </a:xfrm>
          <a:prstGeom prst="rect">
            <a:avLst/>
          </a:prstGeom>
          <a:noFill/>
          <a:ln>
            <a:noFill/>
          </a:ln>
          <a:effectLst>
            <a:outerShdw blurRad="371475" dist="14287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9" name="Google Shape;209;p9"/>
          <p:cNvSpPr/>
          <p:nvPr/>
        </p:nvSpPr>
        <p:spPr>
          <a:xfrm>
            <a:off x="3206656" y="6421698"/>
            <a:ext cx="28334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https://www.langleav.com/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26c428ffb_0_170"/>
          <p:cNvSpPr txBox="1">
            <a:spLocks noGrp="1"/>
          </p:cNvSpPr>
          <p:nvPr>
            <p:ph type="title"/>
          </p:nvPr>
        </p:nvSpPr>
        <p:spPr>
          <a:xfrm>
            <a:off x="575734" y="685800"/>
            <a:ext cx="58928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434343"/>
                </a:solidFill>
              </a:rPr>
              <a:t>Magyar instaköltészet</a:t>
            </a:r>
            <a:endParaRPr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>
                <a:solidFill>
                  <a:srgbClr val="434343"/>
                </a:solidFill>
              </a:rPr>
              <a:t>a 2010-es évek végén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15" name="Google Shape;215;g2826c428ffb_0_170"/>
          <p:cNvSpPr txBox="1">
            <a:spLocks noGrp="1"/>
          </p:cNvSpPr>
          <p:nvPr>
            <p:ph type="body" idx="1"/>
          </p:nvPr>
        </p:nvSpPr>
        <p:spPr>
          <a:xfrm>
            <a:off x="728133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hu-HU"/>
              <a:t>szerzői oldalak pl. </a:t>
            </a:r>
            <a:r>
              <a:rPr lang="hu-HU" u="sng">
                <a:solidFill>
                  <a:schemeClr val="hlink"/>
                </a:solidFill>
                <a:hlinkClick r:id="rId3"/>
              </a:rPr>
              <a:t>Tari Sophie</a:t>
            </a:r>
            <a:r>
              <a:rPr lang="hu-HU"/>
              <a:t>, </a:t>
            </a:r>
            <a:r>
              <a:rPr lang="hu-HU" u="sng">
                <a:solidFill>
                  <a:schemeClr val="hlink"/>
                </a:solidFill>
                <a:hlinkClick r:id="rId4"/>
              </a:rPr>
              <a:t>Simon Márton</a:t>
            </a:r>
            <a:r>
              <a:rPr lang="hu-HU"/>
              <a:t> és </a:t>
            </a:r>
            <a:r>
              <a:rPr lang="hu-HU" u="sng">
                <a:solidFill>
                  <a:schemeClr val="hlink"/>
                </a:solidFill>
                <a:hlinkClick r:id="rId5"/>
              </a:rPr>
              <a:t>Tóth Réka Ágnes</a:t>
            </a:r>
            <a:r>
              <a:rPr lang="hu-HU"/>
              <a:t> - amatőr - hivatásos/profi közötti szürke zóna, bölcsész háttér, némi üzleti vonatkozásokkal</a:t>
            </a:r>
            <a:endParaRPr/>
          </a:p>
          <a:p>
            <a:pPr marL="45720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hu-HU"/>
              <a:t>rajongói oldalak: </a:t>
            </a:r>
            <a:r>
              <a:rPr lang="hu-HU" u="sng">
                <a:solidFill>
                  <a:schemeClr val="hlink"/>
                </a:solidFill>
                <a:hlinkClick r:id="rId6"/>
              </a:rPr>
              <a:t>https://www.instagram.com/tejesmez/</a:t>
            </a:r>
            <a:r>
              <a:rPr lang="hu-HU"/>
              <a:t> </a:t>
            </a:r>
            <a:endParaRPr/>
          </a:p>
          <a:p>
            <a:pPr marL="114300" lvl="0" indent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hu-HU"/>
              <a:t>amatőr verselők </a:t>
            </a:r>
            <a:endParaRPr/>
          </a:p>
        </p:txBody>
      </p:sp>
      <p:pic>
        <p:nvPicPr>
          <p:cNvPr id="216" name="Google Shape;216;g2826c428ffb_0_170" descr="A képen minta, Grafika, pixel, tervezés látható&#10;&#10;Automatikusan generált leírá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96449" y="4648727"/>
            <a:ext cx="2150725" cy="21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826c428ffb_0_170" descr="A képen minta, tér, pixel, tervezés látható&#10;&#10;Automatikusan generált leírá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53824" y="3684171"/>
            <a:ext cx="2546600" cy="25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826c428ffb_0_170" descr="A képen minta, pixel, tervezés látható&#10;&#10;Automatikusan generált leírá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7438" y="307611"/>
            <a:ext cx="1864078" cy="186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826c428ffb_0_170" descr="A képen minta, pixel, tervezés látható&#10;&#10;Automatikusan generált leírá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03028" y="427221"/>
            <a:ext cx="2003072" cy="2003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4E324F-EF84-E7C6-B4BD-3A4669AD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71" y="593102"/>
            <a:ext cx="11560977" cy="5470519"/>
          </a:xfrm>
        </p:spPr>
        <p:txBody>
          <a:bodyPr>
            <a:normAutofit fontScale="90000"/>
          </a:bodyPr>
          <a:lstStyle/>
          <a:p>
            <a:r>
              <a:rPr lang="en-US" sz="3600" b="0" dirty="0" err="1">
                <a:latin typeface="Lato"/>
                <a:ea typeface="Lato"/>
                <a:cs typeface="Lato"/>
                <a:sym typeface="Lato"/>
              </a:rPr>
              <a:t>Inspiráló</a:t>
            </a:r>
            <a:r>
              <a:rPr lang="en-US" sz="3600" b="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dirty="0" err="1">
                <a:latin typeface="Lato"/>
                <a:ea typeface="Lato"/>
                <a:cs typeface="Lato"/>
                <a:sym typeface="Lato"/>
              </a:rPr>
              <a:t>gondolatok</a:t>
            </a:r>
            <a:r>
              <a:rPr lang="en-US" sz="3600" b="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dirty="0" err="1">
                <a:latin typeface="Lato"/>
                <a:ea typeface="Lato"/>
                <a:cs typeface="Lato"/>
                <a:sym typeface="Lato"/>
              </a:rPr>
              <a:t>tegnapról</a:t>
            </a:r>
            <a:r>
              <a:rPr lang="en-US" sz="3600" b="0" dirty="0">
                <a:latin typeface="Lato"/>
                <a:ea typeface="Lato"/>
                <a:cs typeface="Lato"/>
                <a:sym typeface="Lato"/>
              </a:rPr>
              <a:t> Steigervald </a:t>
            </a:r>
            <a:r>
              <a:rPr lang="en-US" sz="3600" b="0" dirty="0" err="1">
                <a:latin typeface="Lato"/>
                <a:ea typeface="Lato"/>
                <a:cs typeface="Lato"/>
                <a:sym typeface="Lato"/>
              </a:rPr>
              <a:t>Krisztiántól</a:t>
            </a:r>
            <a:r>
              <a:rPr lang="en-US" sz="3600" b="0" dirty="0">
                <a:latin typeface="Lato"/>
                <a:ea typeface="Lato"/>
                <a:cs typeface="Lato"/>
              </a:rPr>
              <a:t/>
            </a:r>
            <a:br>
              <a:rPr lang="en-US" sz="3600" b="0" dirty="0">
                <a:latin typeface="Lato"/>
                <a:ea typeface="Lato"/>
                <a:cs typeface="Lato"/>
              </a:rPr>
            </a:br>
            <a:r>
              <a:rPr lang="en-US" sz="3600" b="0" dirty="0">
                <a:latin typeface="Lato"/>
                <a:ea typeface="Lato"/>
                <a:cs typeface="Lato"/>
              </a:rPr>
              <a:t/>
            </a:r>
            <a:br>
              <a:rPr lang="en-US" sz="3600" b="0" dirty="0">
                <a:latin typeface="Lato"/>
                <a:ea typeface="Lato"/>
                <a:cs typeface="Lato"/>
              </a:rPr>
            </a:b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"XX.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századi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oktatási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célok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és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módszerek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 (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írott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 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szöveg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) - XXI.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századi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gyerekek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audiovizuális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szövegértés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)"</a:t>
            </a:r>
            <a:r>
              <a:rPr lang="en-US" sz="3600" b="0" i="1" dirty="0">
                <a:latin typeface="Lato"/>
                <a:ea typeface="Lato"/>
                <a:cs typeface="Lato"/>
              </a:rPr>
              <a:t/>
            </a:r>
            <a:br>
              <a:rPr lang="en-US" sz="3600" b="0" i="1" dirty="0">
                <a:latin typeface="Lato"/>
                <a:ea typeface="Lato"/>
                <a:cs typeface="Lato"/>
              </a:rPr>
            </a:br>
            <a:r>
              <a:rPr lang="en-US" sz="3600" b="0" dirty="0">
                <a:latin typeface="Lato"/>
                <a:ea typeface="Lato"/>
                <a:cs typeface="Lato"/>
              </a:rPr>
              <a:t/>
            </a:r>
            <a:br>
              <a:rPr lang="en-US" sz="3600" b="0" dirty="0">
                <a:latin typeface="Lato"/>
                <a:ea typeface="Lato"/>
                <a:cs typeface="Lato"/>
              </a:rPr>
            </a:b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"a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pedagógusnak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médiával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kell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600" b="0" i="1" dirty="0" err="1">
                <a:latin typeface="Lato"/>
                <a:ea typeface="Lato"/>
                <a:cs typeface="Lato"/>
                <a:sym typeface="Lato"/>
              </a:rPr>
              <a:t>versenyezni</a:t>
            </a:r>
            <a:r>
              <a:rPr lang="en-US" sz="3600" b="0" i="1" dirty="0"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-US" sz="3600" b="0" i="1" dirty="0">
                <a:latin typeface="Lato"/>
                <a:ea typeface="Lato"/>
                <a:cs typeface="Lato"/>
              </a:rPr>
              <a:t/>
            </a:r>
            <a:br>
              <a:rPr lang="en-US" sz="3600" b="0" i="1" dirty="0">
                <a:latin typeface="Lato"/>
                <a:ea typeface="Lato"/>
                <a:cs typeface="Lato"/>
              </a:rPr>
            </a:br>
            <a:r>
              <a:rPr lang="en-US" sz="3600" b="0" i="1" dirty="0">
                <a:latin typeface="Lato"/>
                <a:ea typeface="Lato"/>
                <a:cs typeface="Lato"/>
              </a:rPr>
              <a:t/>
            </a:r>
            <a:br>
              <a:rPr lang="en-US" sz="3600" b="0" i="1" dirty="0">
                <a:latin typeface="Lato"/>
                <a:ea typeface="Lato"/>
                <a:cs typeface="Lato"/>
              </a:rPr>
            </a:b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Lato"/>
                <a:ea typeface="Lato"/>
                <a:cs typeface="Lato"/>
              </a:rPr>
              <a:t>Versenyzés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Lato"/>
                <a:ea typeface="Lato"/>
                <a:cs typeface="Lato"/>
              </a:rPr>
              <a:t>helyett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Lato"/>
                <a:ea typeface="Lato"/>
                <a:cs typeface="Lato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Lato"/>
                <a:ea typeface="Lato"/>
                <a:cs typeface="Lato"/>
              </a:rPr>
              <a:t>felhasználás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Lato"/>
                <a:ea typeface="Lato"/>
                <a:cs typeface="Lato"/>
              </a:rPr>
              <a:t>?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  <a:latin typeface="Lato"/>
                <a:ea typeface="Lato"/>
                <a:cs typeface="Lato"/>
              </a:rPr>
            </a:br>
            <a:r>
              <a:rPr lang="en-US" sz="3600" dirty="0">
                <a:latin typeface="Lato"/>
                <a:ea typeface="Lato"/>
                <a:cs typeface="Lato"/>
              </a:rPr>
              <a:t/>
            </a:r>
            <a:br>
              <a:rPr lang="en-US" sz="3600" dirty="0">
                <a:latin typeface="Lato"/>
                <a:ea typeface="Lato"/>
                <a:cs typeface="Lato"/>
              </a:rPr>
            </a:br>
            <a:endParaRPr lang="en-US" sz="3600" dirty="0" err="1">
              <a:solidFill>
                <a:srgbClr val="C00000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50222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525637"/>
            <a:ext cx="2798064" cy="5601106"/>
          </a:xfrm>
          <a:prstGeom prst="rect">
            <a:avLst/>
          </a:prstGeom>
          <a:noFill/>
          <a:ln>
            <a:noFill/>
          </a:ln>
          <a:effectLst>
            <a:outerShdw blurRad="371475" dist="142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5" name="Google Shape;22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2208" y="530352"/>
            <a:ext cx="2798196" cy="5596391"/>
          </a:xfrm>
          <a:prstGeom prst="rect">
            <a:avLst/>
          </a:prstGeom>
          <a:noFill/>
          <a:ln>
            <a:noFill/>
          </a:ln>
          <a:effectLst>
            <a:outerShdw blurRad="385763" dist="1524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6" name="Google Shape;22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7109" y="525637"/>
            <a:ext cx="2800553" cy="5601106"/>
          </a:xfrm>
          <a:prstGeom prst="rect">
            <a:avLst/>
          </a:prstGeom>
          <a:noFill/>
          <a:ln>
            <a:noFill/>
          </a:ln>
          <a:effectLst>
            <a:outerShdw blurRad="371475" dist="1333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3523" y="406905"/>
            <a:ext cx="3022092" cy="6044184"/>
          </a:xfrm>
          <a:prstGeom prst="rect">
            <a:avLst/>
          </a:prstGeom>
          <a:noFill/>
          <a:ln>
            <a:noFill/>
          </a:ln>
          <a:effectLst>
            <a:outerShdw blurRad="357188" dist="1333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9899" y="384674"/>
            <a:ext cx="3044323" cy="6088646"/>
          </a:xfrm>
          <a:prstGeom prst="rect">
            <a:avLst/>
          </a:prstGeom>
          <a:noFill/>
          <a:ln>
            <a:noFill/>
          </a:ln>
          <a:effectLst>
            <a:outerShdw blurRad="357188" dist="1047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3" name="Google Shape;23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5115" y="408792"/>
            <a:ext cx="3017520" cy="6040409"/>
          </a:xfrm>
          <a:prstGeom prst="rect">
            <a:avLst/>
          </a:prstGeom>
          <a:noFill/>
          <a:ln>
            <a:noFill/>
          </a:ln>
          <a:effectLst>
            <a:outerShdw blurRad="357188" dist="1238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4" name="Google Shape;23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425" y="2139475"/>
            <a:ext cx="1704850" cy="1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7535" y="867266"/>
            <a:ext cx="2818614" cy="5637228"/>
          </a:xfrm>
          <a:prstGeom prst="rect">
            <a:avLst/>
          </a:prstGeom>
          <a:noFill/>
          <a:ln>
            <a:noFill/>
          </a:ln>
          <a:effectLst>
            <a:outerShdw blurRad="357188" dist="1238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0" name="Google Shape;24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6716" y="867265"/>
            <a:ext cx="2818615" cy="5637229"/>
          </a:xfrm>
          <a:prstGeom prst="rect">
            <a:avLst/>
          </a:prstGeom>
          <a:noFill/>
          <a:ln>
            <a:noFill/>
          </a:ln>
          <a:effectLst>
            <a:outerShdw blurRad="342900" dist="1333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1" name="Google Shape;24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83743" y="867264"/>
            <a:ext cx="2818615" cy="5637230"/>
          </a:xfrm>
          <a:prstGeom prst="rect">
            <a:avLst/>
          </a:prstGeom>
          <a:noFill/>
          <a:ln>
            <a:noFill/>
          </a:ln>
          <a:effectLst>
            <a:outerShdw blurRad="385763" dist="1333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2" name="Google Shape;242;p12"/>
          <p:cNvSpPr txBox="1"/>
          <p:nvPr/>
        </p:nvSpPr>
        <p:spPr>
          <a:xfrm>
            <a:off x="989351" y="134911"/>
            <a:ext cx="10628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3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3. Irodalomnépszerűsítő Instagram-oldalak</a:t>
            </a:r>
            <a:endParaRPr sz="14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p12"/>
          <p:cNvSpPr txBox="1"/>
          <p:nvPr/>
        </p:nvSpPr>
        <p:spPr>
          <a:xfrm>
            <a:off x="267475" y="3610800"/>
            <a:ext cx="2351400" cy="2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9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Kele Dóra</a:t>
            </a:r>
            <a:endParaRPr sz="1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4" name="Google Shape;244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175" y="1948300"/>
            <a:ext cx="1191650" cy="119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6816" y="278090"/>
            <a:ext cx="3150911" cy="6301818"/>
          </a:xfrm>
          <a:prstGeom prst="rect">
            <a:avLst/>
          </a:prstGeom>
          <a:noFill/>
          <a:ln>
            <a:noFill/>
          </a:ln>
          <a:effectLst>
            <a:outerShdw blurRad="371475" dist="1143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0" name="Google Shape;25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3127" y="278090"/>
            <a:ext cx="3150911" cy="6301822"/>
          </a:xfrm>
          <a:prstGeom prst="rect">
            <a:avLst/>
          </a:prstGeom>
          <a:noFill/>
          <a:ln>
            <a:noFill/>
          </a:ln>
          <a:effectLst>
            <a:outerShdw blurRad="357188" dist="142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68338" y="278090"/>
            <a:ext cx="3150911" cy="6301818"/>
          </a:xfrm>
          <a:prstGeom prst="rect">
            <a:avLst/>
          </a:prstGeom>
          <a:noFill/>
          <a:ln>
            <a:noFill/>
          </a:ln>
          <a:effectLst>
            <a:outerShdw blurRad="342900" dist="1238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2" name="Google Shape;25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25" y="1221650"/>
            <a:ext cx="1746500" cy="17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8052" y="800027"/>
            <a:ext cx="2914491" cy="5828982"/>
          </a:xfrm>
          <a:prstGeom prst="rect">
            <a:avLst/>
          </a:prstGeom>
          <a:noFill/>
          <a:ln>
            <a:noFill/>
          </a:ln>
          <a:effectLst>
            <a:outerShdw blurRad="342900" dist="1238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8" name="Google Shape;25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4299" y="779562"/>
            <a:ext cx="2872895" cy="5750899"/>
          </a:xfrm>
          <a:prstGeom prst="rect">
            <a:avLst/>
          </a:prstGeom>
          <a:noFill/>
          <a:ln>
            <a:noFill/>
          </a:ln>
          <a:effectLst>
            <a:outerShdw blurRad="242888" dist="1333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9" name="Google Shape;25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9267" y="779546"/>
            <a:ext cx="2872893" cy="5750899"/>
          </a:xfrm>
          <a:prstGeom prst="rect">
            <a:avLst/>
          </a:prstGeom>
          <a:noFill/>
          <a:ln>
            <a:noFill/>
          </a:ln>
          <a:effectLst>
            <a:outerShdw blurRad="357188" dist="1333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0" name="Google Shape;260;p14"/>
          <p:cNvSpPr txBox="1"/>
          <p:nvPr/>
        </p:nvSpPr>
        <p:spPr>
          <a:xfrm>
            <a:off x="1034320" y="179244"/>
            <a:ext cx="10680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hu-HU" sz="33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4. Ismeretterjesztő és szórakoztató irodalmi oldalak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875" y="2153594"/>
            <a:ext cx="1699499" cy="169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2476" y="-111427"/>
            <a:ext cx="2076450" cy="2200275"/>
          </a:xfrm>
          <a:prstGeom prst="rect">
            <a:avLst/>
          </a:prstGeom>
          <a:noFill/>
          <a:ln>
            <a:noFill/>
          </a:ln>
          <a:effectLst>
            <a:outerShdw blurRad="314325" dist="104775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67" name="Google Shape;2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5425" y="256899"/>
            <a:ext cx="2180525" cy="2783200"/>
          </a:xfrm>
          <a:prstGeom prst="rect">
            <a:avLst/>
          </a:prstGeom>
          <a:noFill/>
          <a:ln>
            <a:noFill/>
          </a:ln>
          <a:effectLst>
            <a:outerShdw blurRad="357188" dist="142875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68" name="Google Shape;26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8184" y="424205"/>
            <a:ext cx="4455687" cy="445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6360" y="4597965"/>
            <a:ext cx="4292437" cy="2190815"/>
          </a:xfrm>
          <a:prstGeom prst="rect">
            <a:avLst/>
          </a:prstGeom>
          <a:noFill/>
          <a:ln>
            <a:noFill/>
          </a:ln>
          <a:effectLst>
            <a:outerShdw blurRad="357188" dist="1333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0" name="Google Shape;27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3952" y="2222182"/>
            <a:ext cx="3773498" cy="2109116"/>
          </a:xfrm>
          <a:prstGeom prst="rect">
            <a:avLst/>
          </a:prstGeom>
          <a:noFill/>
          <a:ln>
            <a:noFill/>
          </a:ln>
          <a:effectLst>
            <a:outerShdw blurRad="357188" dist="123825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71" name="Google Shape;271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06378" y="3429000"/>
            <a:ext cx="4463350" cy="3077852"/>
          </a:xfrm>
          <a:prstGeom prst="rect">
            <a:avLst/>
          </a:prstGeom>
          <a:noFill/>
          <a:ln>
            <a:noFill/>
          </a:ln>
          <a:effectLst>
            <a:outerShdw blurRad="357188" dist="1333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4564" y="414528"/>
            <a:ext cx="2970276" cy="5940552"/>
          </a:xfrm>
          <a:prstGeom prst="rect">
            <a:avLst/>
          </a:prstGeom>
          <a:noFill/>
          <a:ln>
            <a:noFill/>
          </a:ln>
          <a:effectLst>
            <a:outerShdw blurRad="371475" dist="1238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7" name="Google Shape;277;p16"/>
          <p:cNvSpPr txBox="1"/>
          <p:nvPr/>
        </p:nvSpPr>
        <p:spPr>
          <a:xfrm>
            <a:off x="5137608" y="531628"/>
            <a:ext cx="6985200" cy="60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Amatőr, periférikus szerzők (gyerekek, nők, menekültek..), küzdelem az elismerésért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Az irodalom mint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ranklin Gothic"/>
              <a:buChar char="-"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instant kultúra fogyasztása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ranklin Gothic"/>
              <a:buChar char="-"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önkifejezés, identitás-játék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ranklin Gothic"/>
              <a:buChar char="-"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idézet, „inspiráció”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ranklin Gothic"/>
              <a:buChar char="-"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közösségi kapcsolódások tere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Franklin Gothic"/>
              <a:buChar char="-"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részvételi forma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None/>
            </a:pPr>
            <a:endParaRPr sz="26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Hibrid tartalom: szöveg, grafika, fotó, mém…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Kisajátítás/művészet, „uses &amp; gratifications”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hu-HU" sz="26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Irodalmi közvetítés „fentről le” és „lentről fel”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826c428ffb_0_177"/>
          <p:cNvSpPr txBox="1">
            <a:spLocks noGrp="1"/>
          </p:cNvSpPr>
          <p:nvPr>
            <p:ph type="title"/>
          </p:nvPr>
        </p:nvSpPr>
        <p:spPr>
          <a:xfrm>
            <a:off x="377475" y="555300"/>
            <a:ext cx="8325600" cy="4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</a:pPr>
            <a:r>
              <a:rPr lang="hu-HU"/>
              <a:t>Hogyan és mire használhatjuk mindezt az oktatásban?</a:t>
            </a:r>
            <a:endParaRPr/>
          </a:p>
        </p:txBody>
      </p:sp>
      <p:pic>
        <p:nvPicPr>
          <p:cNvPr id="283" name="Google Shape;283;g2826c428ffb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3750" y="2571550"/>
            <a:ext cx="5375975" cy="3814450"/>
          </a:xfrm>
          <a:prstGeom prst="rect">
            <a:avLst/>
          </a:prstGeom>
          <a:noFill/>
          <a:ln>
            <a:noFill/>
          </a:ln>
          <a:effectLst>
            <a:outerShdw blurRad="471488" dist="161925" dir="5400000" algn="bl" rotWithShape="0">
              <a:srgbClr val="EFEFE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9dd7535d65_0_72"/>
          <p:cNvSpPr txBox="1">
            <a:spLocks noGrp="1"/>
          </p:cNvSpPr>
          <p:nvPr>
            <p:ph type="title"/>
          </p:nvPr>
        </p:nvSpPr>
        <p:spPr>
          <a:xfrm>
            <a:off x="284575" y="627583"/>
            <a:ext cx="5393700" cy="175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-401320" algn="l" rtl="0">
              <a:spcBef>
                <a:spcPts val="0"/>
              </a:spcBef>
              <a:spcAft>
                <a:spcPts val="0"/>
              </a:spcAft>
              <a:buSzPts val="2720"/>
              <a:buChar char="❖"/>
            </a:pPr>
            <a:r>
              <a:rPr lang="hu-HU" sz="2720"/>
              <a:t>tartalomgyártás</a:t>
            </a:r>
            <a:endParaRPr sz="2720"/>
          </a:p>
          <a:p>
            <a:pPr marL="457200" lvl="0" indent="-401320" algn="l" rtl="0">
              <a:spcBef>
                <a:spcPts val="0"/>
              </a:spcBef>
              <a:spcAft>
                <a:spcPts val="0"/>
              </a:spcAft>
              <a:buSzPts val="2720"/>
              <a:buChar char="❖"/>
            </a:pPr>
            <a:r>
              <a:rPr lang="hu-HU" sz="2720"/>
              <a:t>közzététel a közösségi médiában (zárt körben)</a:t>
            </a:r>
            <a:endParaRPr sz="2720"/>
          </a:p>
          <a:p>
            <a:pPr marL="457200" lvl="0" indent="-401320" algn="l" rtl="0">
              <a:spcBef>
                <a:spcPts val="0"/>
              </a:spcBef>
              <a:spcAft>
                <a:spcPts val="0"/>
              </a:spcAft>
              <a:buSzPts val="2720"/>
              <a:buChar char="❖"/>
            </a:pPr>
            <a:r>
              <a:rPr lang="hu-HU" sz="2720"/>
              <a:t>közösségi értékelés</a:t>
            </a:r>
            <a:endParaRPr sz="2720"/>
          </a:p>
        </p:txBody>
      </p:sp>
      <p:sp>
        <p:nvSpPr>
          <p:cNvPr id="289" name="Google Shape;289;g29dd7535d65_0_72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lnSpcReduction="10000"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hu-HU"/>
              <a:t>kreatív írás-gyakorlat (pl. versírás adott témáról, versfajták, verslábak..)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hu-HU"/>
              <a:t>irodalmi életművek feldolgozása (közösségimédia-poszt készítése, szöveg+kép/illusztráció)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hu-HU"/>
              <a:t>vizuális tartalom készítése, szerkesztése irodalmi/történelmi témában  (képszerkesztő, videóvágó appok)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hu-HU"/>
              <a:t>médiaműveltség fejlesztése (kommentkultúra stb.)............</a:t>
            </a:r>
            <a:endParaRPr/>
          </a:p>
        </p:txBody>
      </p:sp>
      <p:pic>
        <p:nvPicPr>
          <p:cNvPr id="290" name="Google Shape;290;g29dd7535d65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38" y="2853650"/>
            <a:ext cx="5686623" cy="3789951"/>
          </a:xfrm>
          <a:prstGeom prst="rect">
            <a:avLst/>
          </a:prstGeom>
          <a:noFill/>
          <a:ln>
            <a:noFill/>
          </a:ln>
          <a:effectLst>
            <a:outerShdw blurRad="371475" dist="161925" dir="5400000" algn="bl" rotWithShape="0">
              <a:srgbClr val="CC4125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9dd7535d65_0_79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hu-HU" sz="2920"/>
              <a:t>glozer.rita@pte.hu</a:t>
            </a:r>
            <a:endParaRPr sz="2920"/>
          </a:p>
        </p:txBody>
      </p:sp>
      <p:pic>
        <p:nvPicPr>
          <p:cNvPr id="296" name="Google Shape;296;g29dd7535d65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300" y="513350"/>
            <a:ext cx="3464434" cy="532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9dd7535d65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5159" y="34675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29dd7535d65_0_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9409" y="14851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" descr="A képen clipart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050" y="5211088"/>
            <a:ext cx="2431207" cy="136755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 txBox="1">
            <a:spLocks noGrp="1"/>
          </p:cNvSpPr>
          <p:nvPr>
            <p:ph type="title"/>
          </p:nvPr>
        </p:nvSpPr>
        <p:spPr>
          <a:xfrm>
            <a:off x="3245489" y="397649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hu-HU">
                <a:solidFill>
                  <a:srgbClr val="7F7F7F"/>
                </a:solidFill>
              </a:rPr>
              <a:t>Fiatalok a közösségi médiában</a:t>
            </a:r>
            <a:endParaRPr/>
          </a:p>
        </p:txBody>
      </p:sp>
      <p:pic>
        <p:nvPicPr>
          <p:cNvPr id="88" name="Google Shape;88;p2" descr="A képen Grafika, Színesség, kör, Grafikus tervezés látható&#10;&#10;Automatikusan generált leírá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312" y="5490446"/>
            <a:ext cx="1274956" cy="127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 descr="A képen Grafika, clipart, tervezés látható&#10;&#10;Automatikusan generált leírá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3599" y="4979388"/>
            <a:ext cx="1274956" cy="127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descr="Padon álló baráto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1166" y="1501422"/>
            <a:ext cx="6930524" cy="5263980"/>
          </a:xfrm>
          <a:prstGeom prst="rect">
            <a:avLst/>
          </a:prstGeom>
          <a:noFill/>
          <a:ln>
            <a:noFill/>
          </a:ln>
          <a:effectLst>
            <a:outerShdw blurRad="442913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2" descr="Okostelefont kereső fiatal emberek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713" y="1642497"/>
            <a:ext cx="4563534" cy="3042356"/>
          </a:xfrm>
          <a:prstGeom prst="rect">
            <a:avLst/>
          </a:prstGeom>
          <a:noFill/>
          <a:ln>
            <a:noFill/>
          </a:ln>
          <a:effectLst>
            <a:outerShdw blurRad="385763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2" descr="A képen Grafika, clipart, embléma, szimbólum látható&#10;&#10;Automatikusan generált leírás"/>
          <p:cNvPicPr preferRelativeResize="0"/>
          <p:nvPr/>
        </p:nvPicPr>
        <p:blipFill rotWithShape="1">
          <a:blip r:embed="rId8">
            <a:alphaModFix amt="51000"/>
          </a:blip>
          <a:srcRect/>
          <a:stretch/>
        </p:blipFill>
        <p:spPr>
          <a:xfrm>
            <a:off x="10682665" y="73006"/>
            <a:ext cx="1441636" cy="147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A képen Grafika, szimbólum, embléma, Betűtípus látható&#10;&#10;Automatikusan generált leírá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21250" y="73000"/>
            <a:ext cx="1441627" cy="144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 descr="A képen szöveg, Betűtípus, Grafika, embléma látható&#10;&#10;Automatikusan generált leírá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2897" y="214285"/>
            <a:ext cx="1262264" cy="126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7726" y="1506187"/>
            <a:ext cx="6121905" cy="3443575"/>
          </a:xfrm>
          <a:prstGeom prst="rect">
            <a:avLst/>
          </a:prstGeom>
          <a:noFill/>
          <a:ln>
            <a:noFill/>
          </a:ln>
          <a:effectLst>
            <a:outerShdw blurRad="828675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4D92FC91-C47B-BBBC-F5FD-3DCFBB8D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00" y="2409100"/>
            <a:ext cx="11062500" cy="2055900"/>
          </a:xfrm>
        </p:spPr>
        <p:txBody>
          <a:bodyPr wrap="square" anchor="ctr">
            <a:normAutofit/>
          </a:bodyPr>
          <a:lstStyle/>
          <a:p>
            <a:pPr marL="76200">
              <a:lnSpc>
                <a:spcPct val="90000"/>
              </a:lnSpc>
            </a:pPr>
            <a:r>
              <a:rPr lang="hu-HU" sz="5400" dirty="0">
                <a:hlinkClick r:id="rId2"/>
              </a:rPr>
              <a:t>Instagram: </a:t>
            </a:r>
            <a:br>
              <a:rPr lang="hu-HU" sz="5400" dirty="0">
                <a:hlinkClick r:id="rId2"/>
              </a:rPr>
            </a:br>
            <a:r>
              <a:rPr lang="hu-HU" sz="5400" dirty="0">
                <a:hlinkClick r:id="rId2"/>
              </a:rPr>
              <a:t>vizuális közösségi médium</a:t>
            </a:r>
            <a:endParaRPr lang="hu-HU" sz="5400"/>
          </a:p>
        </p:txBody>
      </p:sp>
    </p:spTree>
    <p:extLst>
      <p:ext uri="{BB962C8B-B14F-4D97-AF65-F5344CB8AC3E}">
        <p14:creationId xmlns:p14="http://schemas.microsoft.com/office/powerpoint/2010/main" val="305425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354000" y="1084200"/>
            <a:ext cx="5393700" cy="1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None/>
            </a:pPr>
            <a:r>
              <a:rPr lang="hu-HU"/>
              <a:t>Nem „rendeltetésszerű” médiahasználat</a:t>
            </a:r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354000" y="4492977"/>
            <a:ext cx="5393700" cy="197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sz="3900">
                <a:solidFill>
                  <a:srgbClr val="7F7F7F"/>
                </a:solidFill>
              </a:rPr>
              <a:t>irodalmi alkotás</a:t>
            </a:r>
            <a:endParaRPr sz="3900"/>
          </a:p>
          <a:p>
            <a: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sz="3900">
                <a:solidFill>
                  <a:srgbClr val="7F7F7F"/>
                </a:solidFill>
              </a:rPr>
              <a:t>kreatív önkifejezés</a:t>
            </a:r>
            <a:endParaRPr sz="3900"/>
          </a:p>
          <a:p>
            <a: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sz="3900">
                <a:solidFill>
                  <a:srgbClr val="7F7F7F"/>
                </a:solidFill>
              </a:rPr>
              <a:t>rajongói tartalmak</a:t>
            </a:r>
            <a:endParaRPr sz="3900"/>
          </a:p>
          <a:p>
            <a: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600">
              <a:solidFill>
                <a:srgbClr val="7F7F7F"/>
              </a:solidFill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2"/>
          </p:nvPr>
        </p:nvSpPr>
        <p:spPr>
          <a:xfrm>
            <a:off x="6308200" y="965600"/>
            <a:ext cx="56307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hu-HU" sz="3200"/>
              <a:t>Instagram-naplók, folytatásos instaregények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hu-HU" sz="3200"/>
              <a:t>Instavers, instaköltészet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hu-HU" sz="3200"/>
              <a:t>Irodalmi mémek, irodalomnépszerűsítés a közösségi médiában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2590800" y="3163633"/>
            <a:ext cx="733778" cy="10076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24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2058" y="604102"/>
            <a:ext cx="2914846" cy="5829692"/>
          </a:xfrm>
          <a:prstGeom prst="rect">
            <a:avLst/>
          </a:prstGeom>
          <a:noFill/>
          <a:ln>
            <a:noFill/>
          </a:ln>
          <a:effectLst>
            <a:outerShdw blurRad="371475" dist="142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3299" y="2514639"/>
            <a:ext cx="7090263" cy="354208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4594577" y="801278"/>
            <a:ext cx="7308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AutoNum type="arabicPeriod"/>
            </a:pPr>
            <a:r>
              <a:rPr lang="hu-HU" sz="36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Instagram-naplók /</a:t>
            </a:r>
            <a:endParaRPr sz="14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folytatásos regények </a:t>
            </a:r>
            <a:r>
              <a:rPr lang="hu-HU" sz="20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(2015-16) </a:t>
            </a:r>
            <a:endParaRPr sz="20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29dd7535d65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9400" y="1775800"/>
            <a:ext cx="6073800" cy="3680100"/>
          </a:xfrm>
          <a:prstGeom prst="rect">
            <a:avLst/>
          </a:prstGeom>
          <a:noFill/>
          <a:ln>
            <a:noFill/>
          </a:ln>
          <a:effectLst>
            <a:outerShdw blurRad="557213" dist="2000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g29dd7535d65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43081">
            <a:off x="5854437" y="744021"/>
            <a:ext cx="6281354" cy="1237134"/>
          </a:xfrm>
          <a:prstGeom prst="rect">
            <a:avLst/>
          </a:prstGeom>
          <a:noFill/>
          <a:ln>
            <a:noFill/>
          </a:ln>
          <a:effectLst>
            <a:outerShdw blurRad="385763" dist="1143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7" name="Google Shape;117;g29dd7535d65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95987">
            <a:off x="5359887" y="5054428"/>
            <a:ext cx="6758402" cy="1395822"/>
          </a:xfrm>
          <a:prstGeom prst="rect">
            <a:avLst/>
          </a:prstGeom>
          <a:noFill/>
          <a:ln>
            <a:noFill/>
          </a:ln>
          <a:effectLst>
            <a:outerShdw blurRad="457200" dist="142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8" name="Google Shape;118;g29dd7535d65_0_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849" y="471251"/>
            <a:ext cx="3925350" cy="4295175"/>
          </a:xfrm>
          <a:prstGeom prst="rect">
            <a:avLst/>
          </a:prstGeom>
          <a:noFill/>
          <a:ln>
            <a:noFill/>
          </a:ln>
          <a:effectLst>
            <a:outerShdw blurRad="614363" dist="1238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097" y="240383"/>
            <a:ext cx="3185783" cy="6377234"/>
          </a:xfrm>
          <a:prstGeom prst="rect">
            <a:avLst/>
          </a:prstGeom>
          <a:noFill/>
          <a:ln>
            <a:noFill/>
          </a:ln>
          <a:effectLst>
            <a:outerShdw blurRad="357188" dist="1619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8887" y="243213"/>
            <a:ext cx="3185782" cy="6371564"/>
          </a:xfrm>
          <a:prstGeom prst="rect">
            <a:avLst/>
          </a:prstGeom>
          <a:noFill/>
          <a:ln>
            <a:noFill/>
          </a:ln>
          <a:effectLst>
            <a:outerShdw blurRad="371475" dist="1619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8675" y="240375"/>
            <a:ext cx="3185775" cy="6371550"/>
          </a:xfrm>
          <a:prstGeom prst="rect">
            <a:avLst/>
          </a:prstGeom>
          <a:noFill/>
          <a:ln>
            <a:noFill/>
          </a:ln>
          <a:effectLst>
            <a:outerShdw blurRad="357188" dist="1333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7433" y="245532"/>
            <a:ext cx="3183468" cy="6366935"/>
          </a:xfrm>
          <a:prstGeom prst="rect">
            <a:avLst/>
          </a:prstGeom>
          <a:noFill/>
          <a:ln>
            <a:noFill/>
          </a:ln>
          <a:effectLst>
            <a:outerShdw blurRad="357188" dist="1333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6667" y="245532"/>
            <a:ext cx="5216043" cy="3103582"/>
          </a:xfrm>
          <a:prstGeom prst="rect">
            <a:avLst/>
          </a:prstGeom>
          <a:noFill/>
          <a:ln>
            <a:noFill/>
          </a:ln>
          <a:effectLst>
            <a:outerShdw blurRad="371475" dist="1238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2" name="Google Shape;13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6667" y="3572932"/>
            <a:ext cx="5149167" cy="3039535"/>
          </a:xfrm>
          <a:prstGeom prst="rect">
            <a:avLst/>
          </a:prstGeom>
          <a:noFill/>
          <a:ln>
            <a:noFill/>
          </a:ln>
          <a:effectLst>
            <a:outerShdw blurRad="371475" dist="12382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Szélesvásznú</PresentationFormat>
  <Paragraphs>60</Paragraphs>
  <Slides>29</Slides>
  <Notes>27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6" baseType="lpstr">
      <vt:lpstr>Lato</vt:lpstr>
      <vt:lpstr>Franklin Gothic</vt:lpstr>
      <vt:lpstr>Arial</vt:lpstr>
      <vt:lpstr>Raleway</vt:lpstr>
      <vt:lpstr>Open Sans</vt:lpstr>
      <vt:lpstr>Libre Franklin</vt:lpstr>
      <vt:lpstr>Swiss</vt:lpstr>
      <vt:lpstr>Alkotás és önkifejezés</vt:lpstr>
      <vt:lpstr>Inspiráló gondolatok tegnapról Steigervald Krisztiántól  "XX. századi oktatási célok és módszerek (írott szöveg) - XXI. századi gyerekek (audiovizuális szövegértés)"  "a pedagógusnak a médiával kell versenyezni"  Versenyzés helyett felhasználás?  </vt:lpstr>
      <vt:lpstr>Fiatalok a közösségi médiában</vt:lpstr>
      <vt:lpstr>Instagram:  vizuális közösségi médium</vt:lpstr>
      <vt:lpstr>Nem „rendeltetésszerű” médiahasználat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Instagram-naplók, insta-regények</vt:lpstr>
      <vt:lpstr>Előkép  és minta</vt:lpstr>
      <vt:lpstr>PowerPoint-bemutató</vt:lpstr>
      <vt:lpstr>PowerPoint-bemutató</vt:lpstr>
      <vt:lpstr>PowerPoint-bemutató</vt:lpstr>
      <vt:lpstr>PowerPoint-bemutató</vt:lpstr>
      <vt:lpstr>Magyar instaköltészet a 2010-es évek végén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Hogyan és mire használhatjuk mindezt az oktatásban?</vt:lpstr>
      <vt:lpstr>tartalomgyártás közzététel a közösségi médiában (zárt körben) közösségi értékelés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Alkotás és önkifejezés</dc:title>
  <dc:creator>G R</dc:creator>
  <cp:lastModifiedBy>TANDEM</cp:lastModifiedBy>
  <cp:revision>60</cp:revision>
  <dcterms:created xsi:type="dcterms:W3CDTF">2019-03-15T16:51:13Z</dcterms:created>
  <dcterms:modified xsi:type="dcterms:W3CDTF">2023-11-25T13:17:28Z</dcterms:modified>
</cp:coreProperties>
</file>